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762" r:id="rId2"/>
  </p:sldMasterIdLst>
  <p:notesMasterIdLst>
    <p:notesMasterId r:id="rId56"/>
  </p:notesMasterIdLst>
  <p:sldIdLst>
    <p:sldId id="277" r:id="rId3"/>
    <p:sldId id="742" r:id="rId4"/>
    <p:sldId id="743" r:id="rId5"/>
    <p:sldId id="744" r:id="rId6"/>
    <p:sldId id="745" r:id="rId7"/>
    <p:sldId id="696" r:id="rId8"/>
    <p:sldId id="697" r:id="rId9"/>
    <p:sldId id="746" r:id="rId10"/>
    <p:sldId id="698" r:id="rId11"/>
    <p:sldId id="699" r:id="rId12"/>
    <p:sldId id="700" r:id="rId13"/>
    <p:sldId id="740" r:id="rId14"/>
    <p:sldId id="741" r:id="rId15"/>
    <p:sldId id="701" r:id="rId16"/>
    <p:sldId id="702" r:id="rId17"/>
    <p:sldId id="703" r:id="rId18"/>
    <p:sldId id="704" r:id="rId19"/>
    <p:sldId id="705" r:id="rId20"/>
    <p:sldId id="706" r:id="rId21"/>
    <p:sldId id="707" r:id="rId22"/>
    <p:sldId id="708" r:id="rId23"/>
    <p:sldId id="709" r:id="rId24"/>
    <p:sldId id="710" r:id="rId25"/>
    <p:sldId id="711" r:id="rId26"/>
    <p:sldId id="712" r:id="rId27"/>
    <p:sldId id="713" r:id="rId28"/>
    <p:sldId id="714" r:id="rId29"/>
    <p:sldId id="715" r:id="rId30"/>
    <p:sldId id="716" r:id="rId31"/>
    <p:sldId id="717" r:id="rId32"/>
    <p:sldId id="718" r:id="rId33"/>
    <p:sldId id="719" r:id="rId34"/>
    <p:sldId id="720" r:id="rId35"/>
    <p:sldId id="721" r:id="rId36"/>
    <p:sldId id="722" r:id="rId37"/>
    <p:sldId id="723" r:id="rId38"/>
    <p:sldId id="724" r:id="rId39"/>
    <p:sldId id="725" r:id="rId40"/>
    <p:sldId id="726" r:id="rId41"/>
    <p:sldId id="727" r:id="rId42"/>
    <p:sldId id="729" r:id="rId43"/>
    <p:sldId id="730" r:id="rId44"/>
    <p:sldId id="731" r:id="rId45"/>
    <p:sldId id="732" r:id="rId46"/>
    <p:sldId id="733" r:id="rId47"/>
    <p:sldId id="734" r:id="rId48"/>
    <p:sldId id="735" r:id="rId49"/>
    <p:sldId id="736" r:id="rId50"/>
    <p:sldId id="680" r:id="rId51"/>
    <p:sldId id="650" r:id="rId52"/>
    <p:sldId id="651" r:id="rId53"/>
    <p:sldId id="694" r:id="rId54"/>
    <p:sldId id="73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7" autoAdjust="0"/>
    <p:restoredTop sz="56538" autoAdjust="0"/>
  </p:normalViewPr>
  <p:slideViewPr>
    <p:cSldViewPr snapToGrid="0">
      <p:cViewPr varScale="1">
        <p:scale>
          <a:sx n="59" d="100"/>
          <a:sy n="59" d="100"/>
        </p:scale>
        <p:origin x="194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176397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86454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678108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08685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08916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308593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218684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39133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544315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58232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034487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27705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24988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782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57434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7167777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23938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254287956"/>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tetrahedra</a:t>
            </a:r>
          </a:p>
          <a:p>
            <a:pPr marL="1257300" lvl="2" indent="-342900" defTabSz="457200">
              <a:spcBef>
                <a:spcPts val="1000"/>
              </a:spcBef>
              <a:buClr>
                <a:srgbClr val="90C226"/>
              </a:buClr>
              <a:buSzPct val="80000"/>
              <a:buFont typeface="Wingdings 3" charset="2"/>
              <a:buChar char=""/>
              <a:defRPr/>
            </a:pPr>
            <a:r>
              <a:rPr lang="en-US" sz="1400" dirty="0">
                <a:solidFill>
                  <a:prstClr val="white"/>
                </a:solidFill>
                <a:cs typeface="Arial" panose="020B0604020202020204" pitchFamily="34" charset="0"/>
              </a:rPr>
              <a:t>This can be changed to ensure that the total number of nodes in the mesh does not exceed 999,999</a:t>
            </a: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r>
              <a:rPr lang="en-US" sz="1200" b="1" dirty="0">
                <a:latin typeface="Courier New" panose="02070309020205020404" pitchFamily="49" charset="0"/>
                <a:cs typeface="Courier New" panose="02070309020205020404" pitchFamily="49" charset="0"/>
              </a:rPr>
              <a:t>53.</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Atlas 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509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62823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0"/>
            <a:ext cx="6707057" cy="23479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latin typeface="+mj-lt"/>
                <a:cs typeface="Arial" panose="020B0604020202020204" pitchFamily="34" charset="0"/>
              </a:rPr>
              <a:t>Note: The following 19 slides are an in-depth tutorial on how to use the </a:t>
            </a:r>
            <a:r>
              <a:rPr lang="en-US" sz="1600" dirty="0" err="1">
                <a:latin typeface="+mj-lt"/>
                <a:cs typeface="Arial" panose="020B0604020202020204" pitchFamily="34" charset="0"/>
              </a:rPr>
              <a:t>AlignMe</a:t>
            </a:r>
            <a:r>
              <a:rPr lang="en-US" sz="1600" dirty="0">
                <a:latin typeface="+mj-lt"/>
                <a:cs typeface="Arial" panose="020B0604020202020204" pitchFamily="34" charset="0"/>
              </a:rPr>
              <a:t> app</a:t>
            </a:r>
          </a:p>
          <a:p>
            <a:pPr lvl="1"/>
            <a:r>
              <a:rPr lang="en-US" sz="1400" dirty="0">
                <a:latin typeface="+mj-lt"/>
                <a:cs typeface="Arial" panose="020B0604020202020204" pitchFamily="34" charset="0"/>
              </a:rPr>
              <a:t>The mesh will not be scaled in this tutorial</a:t>
            </a:r>
          </a:p>
          <a:p>
            <a:pPr lvl="1"/>
            <a:r>
              <a:rPr lang="en-US" sz="1400" dirty="0">
                <a:latin typeface="+mj-lt"/>
                <a:cs typeface="Arial" panose="020B0604020202020204" pitchFamily="34" charset="0"/>
              </a:rPr>
              <a:t>There will not be any participant photos in this tutorial</a:t>
            </a:r>
          </a:p>
          <a:p>
            <a:r>
              <a:rPr lang="en-US" sz="1600" dirty="0">
                <a:latin typeface="+mj-lt"/>
                <a:cs typeface="Arial" panose="020B0604020202020204" pitchFamily="34" charset="0"/>
              </a:rPr>
              <a:t>You can find the following slides in a standalone tutorial titled: </a:t>
            </a:r>
            <a:r>
              <a:rPr lang="en-US" sz="1600" dirty="0" err="1">
                <a:latin typeface="+mj-lt"/>
                <a:cs typeface="Arial" panose="020B0604020202020204" pitchFamily="34" charset="0"/>
              </a:rPr>
              <a:t>NeuroDOT_Tutorial_AlignMe</a:t>
            </a:r>
            <a:endParaRPr lang="en-US" sz="1600" dirty="0">
              <a:latin typeface="+mj-lt"/>
              <a:cs typeface="Arial" panose="020B0604020202020204" pitchFamily="34" charset="0"/>
            </a:endParaRPr>
          </a:p>
          <a:p>
            <a:pPr lvl="1"/>
            <a:r>
              <a:rPr lang="en-US" sz="1400" dirty="0">
                <a:latin typeface="+mj-lt"/>
                <a:cs typeface="Arial" panose="020B0604020202020204" pitchFamily="34" charset="0"/>
              </a:rPr>
              <a:t>Tutorial can be found in the Documentation/Scripts folder of the </a:t>
            </a:r>
            <a:r>
              <a:rPr lang="en-US" sz="1400" dirty="0" err="1">
                <a:latin typeface="+mj-lt"/>
                <a:cs typeface="Arial" panose="020B0604020202020204" pitchFamily="34" charset="0"/>
              </a:rPr>
              <a:t>NeuroDOT</a:t>
            </a:r>
            <a:r>
              <a:rPr lang="en-US" sz="1400" dirty="0">
                <a:latin typeface="+mj-lt"/>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 or cylinders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4919852" cy="4758250"/>
          </a:xfrm>
        </p:spPr>
        <p:txBody>
          <a:bodyPr>
            <a:normAutofit/>
          </a:bodyPr>
          <a:lstStyle/>
          <a:p>
            <a:r>
              <a:rPr lang="en-US" b="1" dirty="0">
                <a:latin typeface="+mj-lt"/>
                <a:cs typeface="Arial" panose="020B0604020202020204" pitchFamily="34" charset="0"/>
              </a:rPr>
              <a:t>Reset the pad to behind the mesh to visualize it</a:t>
            </a:r>
          </a:p>
          <a:p>
            <a:pPr lvl="1"/>
            <a:r>
              <a:rPr lang="en-US" b="1" dirty="0">
                <a:latin typeface="+mj-lt"/>
                <a:cs typeface="Arial" panose="020B0604020202020204" pitchFamily="34" charset="0"/>
              </a:rPr>
              <a:t>This is a visual pad which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a:t>
            </a:r>
            <a:r>
              <a:rPr lang="en-US" b="1" dirty="0" err="1">
                <a:latin typeface="+mj-lt"/>
                <a:cs typeface="Arial" panose="020B0604020202020204" pitchFamily="34" charset="0"/>
              </a:rPr>
              <a:t>AlignMe</a:t>
            </a:r>
            <a:r>
              <a:rPr lang="en-US" b="1" dirty="0">
                <a:latin typeface="+mj-lt"/>
                <a:cs typeface="Arial" panose="020B0604020202020204" pitchFamily="34" charset="0"/>
              </a:rPr>
              <a:t> was initialized</a:t>
            </a:r>
          </a:p>
          <a:p>
            <a:pPr lvl="1"/>
            <a:r>
              <a:rPr lang="en-US" b="1" dirty="0">
                <a:latin typeface="+mj-lt"/>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navigate to a view which covers the back of the mesh</a:t>
            </a:r>
          </a:p>
          <a:p>
            <a:r>
              <a:rPr lang="en-US" b="1" dirty="0">
                <a:latin typeface="+mj-lt"/>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36768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x rot, y rot, or z rot, with the angle IN DEGREES that you want to rotate the pad by</a:t>
            </a:r>
          </a:p>
          <a:p>
            <a:pPr lvl="1"/>
            <a:r>
              <a:rPr lang="en-US" b="1" dirty="0">
                <a:latin typeface="+mj-lt"/>
                <a:cs typeface="Arial" panose="020B0604020202020204" pitchFamily="34" charset="0"/>
              </a:rPr>
              <a:t>Here we rotate the pad around the x axis by 90 degrees, x rot = -90</a:t>
            </a:r>
          </a:p>
          <a:p>
            <a:r>
              <a:rPr lang="en-US" b="1" dirty="0">
                <a:latin typeface="+mj-lt"/>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mj-lt"/>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mj-lt"/>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mj-lt"/>
                <a:cs typeface="Arial" panose="020B0604020202020204" pitchFamily="34" charset="0"/>
              </a:rPr>
              <a:t>Instead of using cylinders to denote the optodes, there’s an option for using spheres. Simply, flip the switch</a:t>
            </a:r>
          </a:p>
          <a:p>
            <a:pPr lvl="1"/>
            <a:r>
              <a:rPr lang="en-US" b="1" dirty="0">
                <a:latin typeface="+mj-lt"/>
                <a:cs typeface="Arial" panose="020B0604020202020204" pitchFamily="34" charset="0"/>
              </a:rPr>
              <a:t>Switch is located above the “Atlas Scaling” box</a:t>
            </a:r>
          </a:p>
          <a:p>
            <a:pPr lvl="1"/>
            <a:r>
              <a:rPr lang="en-US" b="1" dirty="0">
                <a:latin typeface="+mj-lt"/>
                <a:cs typeface="Arial" panose="020B0604020202020204" pitchFamily="34" charset="0"/>
              </a:rPr>
              <a:t>Future versions of </a:t>
            </a:r>
            <a:r>
              <a:rPr lang="en-US" b="1" dirty="0" err="1">
                <a:latin typeface="+mj-lt"/>
                <a:cs typeface="Arial" panose="020B0604020202020204" pitchFamily="34" charset="0"/>
              </a:rPr>
              <a:t>AlignMe</a:t>
            </a:r>
            <a:r>
              <a:rPr lang="en-US" b="1" dirty="0">
                <a:latin typeface="+mj-lt"/>
                <a:cs typeface="Arial" panose="020B0604020202020204" pitchFamily="34" charset="0"/>
              </a:rPr>
              <a:t> will allow for the user to specify spheres or cylinders as an input in the </a:t>
            </a:r>
            <a:r>
              <a:rPr lang="en-US" b="1" dirty="0" err="1">
                <a:latin typeface="+mj-lt"/>
                <a:cs typeface="Arial" panose="020B0604020202020204" pitchFamily="34" charset="0"/>
              </a:rPr>
              <a:t>DataStorage</a:t>
            </a:r>
            <a:r>
              <a:rPr lang="en-US" b="1" dirty="0">
                <a:latin typeface="+mj-lt"/>
                <a:cs typeface="Arial" panose="020B0604020202020204" pitchFamily="34" charset="0"/>
              </a:rPr>
              <a:t> handle class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Additionally, to better view the optode numbers, click the “Turn Optode Labels On/Off” button</a:t>
            </a:r>
          </a:p>
          <a:p>
            <a:pPr lvl="1"/>
            <a:r>
              <a:rPr lang="en-US" b="1" dirty="0">
                <a:latin typeface="+mj-lt"/>
                <a:cs typeface="Arial" panose="020B0604020202020204" pitchFamily="34" charset="0"/>
              </a:rPr>
              <a:t>If no numbers, button displays: Turn Optode Labels On</a:t>
            </a:r>
          </a:p>
          <a:p>
            <a:pPr lvl="1"/>
            <a:r>
              <a:rPr lang="en-US" b="1" dirty="0">
                <a:latin typeface="+mj-lt"/>
                <a:cs typeface="Arial" panose="020B0604020202020204" pitchFamily="34" charset="0"/>
              </a:rPr>
              <a:t>If numbers, button displays: Turn Optode Labels Off</a:t>
            </a:r>
          </a:p>
          <a:p>
            <a:r>
              <a:rPr lang="en-US" b="1" dirty="0">
                <a:latin typeface="+mj-lt"/>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-70.24 to -60.24</a:t>
            </a:r>
          </a:p>
          <a:p>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dz</a:t>
            </a:r>
            <a:r>
              <a:rPr lang="en-US" b="1" dirty="0">
                <a:latin typeface="+mj-lt"/>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-147.8 to -120.8</a:t>
            </a:r>
          </a:p>
          <a:p>
            <a:pPr lvl="1"/>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dy</a:t>
            </a:r>
            <a:r>
              <a:rPr lang="en-US" b="1" dirty="0">
                <a:latin typeface="+mj-lt"/>
                <a:cs typeface="Arial" panose="020B0604020202020204" pitchFamily="34" charset="0"/>
              </a:rPr>
              <a:t>: simply hit enter, tab, or click somewhere else on the app</a:t>
            </a:r>
          </a:p>
          <a:p>
            <a:r>
              <a:rPr lang="en-US" b="1" dirty="0">
                <a:latin typeface="+mj-lt"/>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Dy changed from -120.8 to -115.8</a:t>
            </a:r>
          </a:p>
          <a:p>
            <a:r>
              <a:rPr lang="en-US" b="1" dirty="0">
                <a:latin typeface="+mj-lt"/>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sp>
        <p:nvSpPr>
          <p:cNvPr id="8" name="Rectangle 7">
            <a:extLst>
              <a:ext uri="{FF2B5EF4-FFF2-40B4-BE49-F238E27FC236}">
                <a16:creationId xmlns:a16="http://schemas.microsoft.com/office/drawing/2014/main"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3" name="Rectangle 12">
            <a:extLst>
              <a:ext uri="{FF2B5EF4-FFF2-40B4-BE49-F238E27FC236}">
                <a16:creationId xmlns:a16="http://schemas.microsoft.com/office/drawing/2014/main"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5" name="Rectangle 14">
            <a:extLst>
              <a:ext uri="{FF2B5EF4-FFF2-40B4-BE49-F238E27FC236}">
                <a16:creationId xmlns:a16="http://schemas.microsoft.com/office/drawing/2014/main"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7" name="Rectangle 16">
            <a:extLst>
              <a:ext uri="{FF2B5EF4-FFF2-40B4-BE49-F238E27FC236}">
                <a16:creationId xmlns:a16="http://schemas.microsoft.com/office/drawing/2014/main"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8" name="Rectangle 17">
            <a:extLst>
              <a:ext uri="{FF2B5EF4-FFF2-40B4-BE49-F238E27FC236}">
                <a16:creationId xmlns:a16="http://schemas.microsoft.com/office/drawing/2014/main"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Array” button</a:t>
            </a:r>
          </a:p>
          <a:p>
            <a:r>
              <a:rPr lang="en-US" b="1" dirty="0">
                <a:latin typeface="+mj-lt"/>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40539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To save the new optode locations to your MATLAB workspace, hit the “Save Alignment” button</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222284"/>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Take the scooped section of the LD mesh and turn it into a HD mesh</a:t>
            </a:r>
            <a:endParaRPr kumimoji="0" lang="en-US" b="1" i="0" u="none" strike="noStrike" kern="1200" cap="none" spc="0" normalizeH="0" baseline="0" noProof="0" dirty="0">
              <a:ln>
                <a:noFill/>
              </a:ln>
              <a:solidFill>
                <a:srgbClr val="228B22"/>
              </a:solidFill>
              <a:effectLst/>
              <a:uLnTx/>
              <a:uFillTx/>
              <a:latin typeface="+mj-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a:latin typeface="Courier New" panose="02070309020205020404" pitchFamily="49" charset="0"/>
              </a:rPr>
              <a:t>param.info=infoT1;          </a:t>
            </a:r>
            <a:r>
              <a:rPr lang="en-US" sz="1200" b="1" dirty="0">
                <a:solidFill>
                  <a:srgbClr val="228B22"/>
                </a:solidFill>
                <a:latin typeface="Courier New" panose="02070309020205020404" pitchFamily="49" charset="0"/>
              </a:rPr>
              <a:t>% Make sure info is infoT1 like with LD mesh</a:t>
            </a:r>
          </a:p>
          <a:p>
            <a:pPr lvl="0">
              <a:defRPr/>
            </a:pPr>
            <a:r>
              <a:rPr lang="en-US" sz="1200" b="1" dirty="0" err="1">
                <a:latin typeface="Courier New" panose="02070309020205020404" pitchFamily="49" charset="0"/>
              </a:rPr>
              <a:t>param.Offset</a:t>
            </a:r>
            <a:r>
              <a:rPr lang="en-US" sz="1200" b="1" dirty="0">
                <a:latin typeface="Courier New" panose="02070309020205020404" pitchFamily="49" charset="0"/>
              </a:rPr>
              <a:t>=[0,0,0];</a:t>
            </a:r>
            <a:endParaRPr kumimoji="0" lang="en-US" sz="1200" b="1" i="0" u="none" strike="noStrike" kern="1200" cap="none" spc="0" normalizeH="0" baseline="0" noProof="0" dirty="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p>
          <a:p>
            <a:r>
              <a:rPr lang="en-US" sz="1200" b="1" dirty="0" err="1">
                <a:solidFill>
                  <a:prstClr val="white"/>
                </a:solidFill>
                <a:latin typeface="Courier New" panose="02070309020205020404" pitchFamily="49" charset="0"/>
              </a:rPr>
              <a:t>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p>
          <a:p>
            <a:r>
              <a:rPr lang="en-US" sz="1200" b="1" dirty="0" err="1">
                <a:solidFill>
                  <a:prstClr val="white"/>
                </a:solidFill>
                <a:latin typeface="Courier New" panose="02070309020205020404" pitchFamily="49" charset="0"/>
              </a:rPr>
              <a:t>visMeshHD.nodes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(visMeshHD.nodes,infoT1,'coord');</a:t>
            </a:r>
            <a:r>
              <a:rPr lang="en-US" sz="1200" b="1" dirty="0">
                <a:solidFill>
                  <a:srgbClr val="228B22"/>
                </a:solidFill>
                <a:latin typeface="Courier New" panose="02070309020205020404" pitchFamily="49" charset="0"/>
              </a:rPr>
              <a:t>%for mesh that’s visualized </a:t>
            </a:r>
          </a:p>
          <a:p>
            <a:r>
              <a:rPr lang="en-US" sz="1200" b="1" dirty="0" err="1">
                <a:solidFill>
                  <a:prstClr val="white"/>
                </a:solidFill>
                <a:latin typeface="Courier New" panose="02070309020205020404" pitchFamily="49" charset="0"/>
              </a:rPr>
              <a:t>PlotMeshSurface</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2936114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751550"/>
            <a:ext cx="8394355" cy="3046988"/>
          </a:xfrm>
          <a:prstGeom prst="rect">
            <a:avLst/>
          </a:prstGeom>
        </p:spPr>
        <p:txBody>
          <a:bodyPr wrap="square">
            <a:spAutoFit/>
          </a:bodyPr>
          <a:lstStyle/>
          <a:p>
            <a:pPr lvl="0">
              <a:defRPr/>
            </a:pPr>
            <a:r>
              <a:rPr lang="en-US" dirty="0">
                <a:solidFill>
                  <a:prstClr val="white"/>
                </a:solidFill>
                <a:cs typeface="Arial" panose="020B0604020202020204" pitchFamily="34" charset="0"/>
              </a:rPr>
              <a:t>This time, since the HD mesh is in the same space that the LD mesh was, the grid will already be lined up and sitting on the mesh when </a:t>
            </a:r>
            <a:r>
              <a:rPr lang="en-US" dirty="0" err="1">
                <a:solidFill>
                  <a:prstClr val="white"/>
                </a:solidFill>
                <a:cs typeface="Arial" panose="020B0604020202020204" pitchFamily="34" charset="0"/>
              </a:rPr>
              <a:t>AlignMe</a:t>
            </a:r>
            <a:r>
              <a:rPr lang="en-US" dirty="0">
                <a:solidFill>
                  <a:prstClr val="white"/>
                </a:solidFill>
                <a:cs typeface="Arial" panose="020B0604020202020204" pitchFamily="34" charset="0"/>
              </a:rPr>
              <a:t> starts. You’ll need to move it away from the mesh and re-relax the grid back onto the mesh</a:t>
            </a:r>
          </a:p>
          <a:p>
            <a:pPr lvl="0">
              <a:defRPr/>
            </a:pPr>
            <a:endParaRPr lang="en-US" sz="1400" dirty="0">
              <a:solidFill>
                <a:prstClr val="white"/>
              </a:solidFill>
              <a:cs typeface="Arial" panose="020B0604020202020204" pitchFamily="34" charset="0"/>
            </a:endParaRPr>
          </a:p>
          <a:p>
            <a:pPr marL="342900" lvl="0" indent="-342900">
              <a:buFont typeface="+mj-lt"/>
              <a:buAutoNum type="arabicPeriod"/>
              <a:defRPr/>
            </a:pPr>
            <a:r>
              <a:rPr lang="en-US" sz="1600" dirty="0">
                <a:solidFill>
                  <a:prstClr val="white"/>
                </a:solidFill>
                <a:cs typeface="Arial" panose="020B0604020202020204" pitchFamily="34" charset="0"/>
              </a:rPr>
              <a:t>Change the view to “XY View”</a:t>
            </a:r>
          </a:p>
          <a:p>
            <a:pPr marL="342900" lvl="0" indent="-342900">
              <a:buFont typeface="+mj-lt"/>
              <a:buAutoNum type="arabicPeriod"/>
              <a:defRPr/>
            </a:pPr>
            <a:r>
              <a:rPr lang="en-US" sz="1600" dirty="0">
                <a:solidFill>
                  <a:prstClr val="white"/>
                </a:solidFill>
                <a:cs typeface="Arial" panose="020B0604020202020204" pitchFamily="34" charset="0"/>
              </a:rPr>
              <a:t>Adjust the scale to 1.1 (this is the scale we used for the LD mesh too)</a:t>
            </a:r>
          </a:p>
          <a:p>
            <a:pPr marL="342900" lvl="0" indent="-342900">
              <a:buFont typeface="+mj-lt"/>
              <a:buAutoNum type="arabicPeriod"/>
              <a:defRPr/>
            </a:pPr>
            <a:r>
              <a:rPr lang="en-US" sz="1600" dirty="0">
                <a:solidFill>
                  <a:prstClr val="white"/>
                </a:solidFill>
                <a:cs typeface="Arial" panose="020B0604020202020204" pitchFamily="34" charset="0"/>
              </a:rPr>
              <a:t>Move the grid off the mesh by setting </a:t>
            </a:r>
            <a:r>
              <a:rPr lang="en-US" sz="1600" dirty="0" err="1">
                <a:solidFill>
                  <a:prstClr val="white"/>
                </a:solidFill>
                <a:cs typeface="Arial" panose="020B0604020202020204" pitchFamily="34" charset="0"/>
              </a:rPr>
              <a:t>dy</a:t>
            </a:r>
            <a:r>
              <a:rPr lang="en-US" sz="1600" dirty="0">
                <a:solidFill>
                  <a:prstClr val="white"/>
                </a:solidFill>
                <a:cs typeface="Arial" panose="020B0604020202020204" pitchFamily="34" charset="0"/>
              </a:rPr>
              <a:t> = -10</a:t>
            </a:r>
          </a:p>
          <a:p>
            <a:pPr marL="800100" lvl="1" indent="-342900">
              <a:buFont typeface="Arial" panose="020B0604020202020204" pitchFamily="34" charset="0"/>
              <a:buChar char="•"/>
              <a:defRPr/>
            </a:pPr>
            <a:r>
              <a:rPr lang="en-US" sz="1600" dirty="0">
                <a:solidFill>
                  <a:prstClr val="white"/>
                </a:solidFill>
                <a:cs typeface="Arial" panose="020B0604020202020204" pitchFamily="34" charset="0"/>
              </a:rPr>
              <a:t>The </a:t>
            </a:r>
            <a:r>
              <a:rPr lang="en-US" sz="1600" dirty="0" err="1">
                <a:solidFill>
                  <a:prstClr val="white"/>
                </a:solidFill>
                <a:cs typeface="Arial" panose="020B0604020202020204" pitchFamily="34" charset="0"/>
              </a:rPr>
              <a:t>AlignMe</a:t>
            </a:r>
            <a:r>
              <a:rPr lang="en-US" sz="1600" dirty="0">
                <a:solidFill>
                  <a:prstClr val="white"/>
                </a:solidFill>
                <a:cs typeface="Arial" panose="020B0604020202020204" pitchFamily="34" charset="0"/>
              </a:rPr>
              <a:t> GUI should now look like the image below</a:t>
            </a:r>
          </a:p>
          <a:p>
            <a:pPr marL="342900" lvl="0" indent="-342900">
              <a:buFont typeface="+mj-lt"/>
              <a:buAutoNum type="arabicPeriod"/>
              <a:defRPr/>
            </a:pPr>
            <a:r>
              <a:rPr lang="en-US" sz="1600" dirty="0">
                <a:solidFill>
                  <a:prstClr val="white"/>
                </a:solidFill>
                <a:cs typeface="Arial" panose="020B0604020202020204" pitchFamily="34" charset="0"/>
              </a:rPr>
              <a:t>Hit “Relax Mesh” and then “Save Alignment” after the grid has been re-relaxed onto the mesh</a:t>
            </a:r>
            <a:endParaRPr lang="en-US" sz="1400" dirty="0">
              <a:solidFill>
                <a:prstClr val="white"/>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7080757" y="1617805"/>
            <a:ext cx="671538"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1374487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neighbors (left)</a:t>
            </a:r>
          </a:p>
          <a:p>
            <a:endParaRPr lang="en-US" sz="1400" dirty="0"/>
          </a:p>
          <a:p>
            <a:r>
              <a:rPr lang="en-US" sz="1400" dirty="0"/>
              <a:t>Lower distance between SD’s (right) correspond to lower nearest neighbors, i.e. NN1 and NN2</a:t>
            </a:r>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rPr>
              <a:t>Click on the activation sites seen </a:t>
            </a:r>
            <a:r>
              <a:rPr lang="en-US" b="1" dirty="0">
                <a:solidFill>
                  <a:prstClr val="white"/>
                </a:solidFill>
                <a:latin typeface="+mj-lt"/>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As a final check, let’s visualize the alignment of the LD mesh, HD mesh, optode array, and cortical meshes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4301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197438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you already have a grid design with 2D and 3D source and detector locations, saved as the following</a:t>
            </a:r>
            <a:r>
              <a:rPr lang="en-US" dirty="0">
                <a:solidFill>
                  <a:schemeClr val="tx1"/>
                </a:solidFill>
                <a:latin typeface="+mj-lt"/>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Once you have the grid set up (as above), the </a:t>
            </a:r>
            <a:r>
              <a:rPr lang="en-US" b="1" dirty="0">
                <a:solidFill>
                  <a:srgbClr val="00B0F0"/>
                </a:solidFill>
                <a:latin typeface="+mj-lt"/>
                <a:cs typeface="Courier New" panose="02070309020205020404" pitchFamily="49" charset="0"/>
              </a:rPr>
              <a:t>info</a:t>
            </a:r>
            <a:r>
              <a:rPr lang="en-US" dirty="0">
                <a:solidFill>
                  <a:schemeClr val="tx1"/>
                </a:solidFill>
                <a:latin typeface="+mj-lt"/>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Generate_pad_from_grid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dirty="0">
                <a:solidFill>
                  <a:schemeClr val="tx1"/>
                </a:solidFill>
              </a:rPr>
              <a:t>Then just save the Pad file for future use:</a:t>
            </a:r>
            <a:endParaRPr lang="en-US" sz="1600" dirty="0">
              <a:solidFill>
                <a:schemeClr val="tx1"/>
              </a:solidFill>
            </a:endParaRP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104789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As described above,</a:t>
            </a:r>
          </a:p>
          <a:p>
            <a:pPr lvl="1">
              <a:spcBef>
                <a:spcPts val="600"/>
              </a:spcBef>
            </a:pPr>
            <a:r>
              <a:rPr lang="en-US" dirty="0">
                <a:solidFill>
                  <a:schemeClr val="tx1"/>
                </a:solidFill>
                <a:latin typeface="+mj-lt"/>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mj-lt"/>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b="1" dirty="0">
                <a:solidFill>
                  <a:schemeClr val="tx1"/>
                </a:solidFill>
                <a:latin typeface="+mj-lt"/>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mj-lt"/>
                <a:cs typeface="Arial" panose="020B0604020202020204" pitchFamily="34" charset="0"/>
              </a:rPr>
              <a:t>Then set parameters, generate </a:t>
            </a:r>
            <a:r>
              <a:rPr lang="en-US" b="1" dirty="0">
                <a:solidFill>
                  <a:srgbClr val="00B0F0"/>
                </a:solidFill>
                <a:latin typeface="+mj-lt"/>
                <a:cs typeface="Arial" panose="020B0604020202020204" pitchFamily="34" charset="0"/>
              </a:rPr>
              <a:t>info</a:t>
            </a:r>
            <a:r>
              <a:rPr lang="en-US" dirty="0">
                <a:solidFill>
                  <a:schemeClr val="tx1"/>
                </a:solidFill>
                <a:latin typeface="+mj-lt"/>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51</a:t>
            </a:fld>
            <a:endParaRPr lang="en-US"/>
          </a:p>
        </p:txBody>
      </p:sp>
    </p:spTree>
    <p:extLst>
      <p:ext uri="{BB962C8B-B14F-4D97-AF65-F5344CB8AC3E}">
        <p14:creationId xmlns:p14="http://schemas.microsoft.com/office/powerpoint/2010/main" val="116888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35739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basic 24x28 visual pad 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other Sample Results Appendices for 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a:t>NeuroDOT Support: </a:t>
            </a:r>
            <a:r>
              <a:rPr lang="en-US" sz="2000">
                <a:hlinkClick r:id="rId2"/>
              </a:rPr>
              <a:t>neurodot-support@wustl.edu</a:t>
            </a:r>
            <a:endParaRPr lang="en-US" b="1" dirty="0">
              <a:latin typeface="+mj-lt"/>
            </a:endParaRP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53</a:t>
            </a:fld>
            <a:endParaRPr lang="en-US"/>
          </a:p>
        </p:txBody>
      </p:sp>
    </p:spTree>
    <p:extLst>
      <p:ext uri="{BB962C8B-B14F-4D97-AF65-F5344CB8AC3E}">
        <p14:creationId xmlns:p14="http://schemas.microsoft.com/office/powerpoint/2010/main" val="37410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1950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91775</TotalTime>
  <Words>7626</Words>
  <Application>Microsoft Office PowerPoint</Application>
  <PresentationFormat>Widescreen</PresentationFormat>
  <Paragraphs>1123</Paragraphs>
  <Slides>53</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Calibri</vt:lpstr>
      <vt:lpstr>Courier New</vt:lpstr>
      <vt:lpstr>Slack-Lato</vt:lpstr>
      <vt:lpstr>Trebuchet MS</vt:lpstr>
      <vt:lpstr>Wingdings 3</vt:lpstr>
      <vt:lpstr>Facet</vt:lpstr>
      <vt:lpstr>1_Facet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2067</cp:revision>
  <dcterms:created xsi:type="dcterms:W3CDTF">2016-10-13T23:27:35Z</dcterms:created>
  <dcterms:modified xsi:type="dcterms:W3CDTF">2024-06-03T16:06:09Z</dcterms:modified>
</cp:coreProperties>
</file>